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3" r:id="rId6"/>
    <p:sldId id="262" r:id="rId7"/>
    <p:sldId id="259" r:id="rId8"/>
    <p:sldId id="264" r:id="rId9"/>
    <p:sldId id="265" r:id="rId10"/>
    <p:sldId id="266" r:id="rId11"/>
    <p:sldId id="260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6772-BBF7-4CCB-B389-9497D95E5EA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F29D-57AB-48E4-9648-D565D1248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1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6772-BBF7-4CCB-B389-9497D95E5EA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F29D-57AB-48E4-9648-D565D1248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47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6772-BBF7-4CCB-B389-9497D95E5EA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F29D-57AB-48E4-9648-D565D1248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0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6772-BBF7-4CCB-B389-9497D95E5EA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F29D-57AB-48E4-9648-D565D1248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65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6772-BBF7-4CCB-B389-9497D95E5EA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F29D-57AB-48E4-9648-D565D1248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6772-BBF7-4CCB-B389-9497D95E5EA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F29D-57AB-48E4-9648-D565D1248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28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6772-BBF7-4CCB-B389-9497D95E5EA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F29D-57AB-48E4-9648-D565D1248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70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6772-BBF7-4CCB-B389-9497D95E5EA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F29D-57AB-48E4-9648-D565D1248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6772-BBF7-4CCB-B389-9497D95E5EA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F29D-57AB-48E4-9648-D565D1248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49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6772-BBF7-4CCB-B389-9497D95E5EA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F29D-57AB-48E4-9648-D565D1248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1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46772-BBF7-4CCB-B389-9497D95E5EA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F29D-57AB-48E4-9648-D565D1248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2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46772-BBF7-4CCB-B389-9497D95E5EA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CF29D-57AB-48E4-9648-D565D1248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19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 207</a:t>
            </a:r>
            <a:br>
              <a:rPr lang="en-US" dirty="0" smtClean="0"/>
            </a:br>
            <a:r>
              <a:rPr lang="en-US" dirty="0" smtClean="0"/>
              <a:t>Reviewing 1 and 2 proportion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018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914400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Means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33800" y="916214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Proportions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06436" y="1859643"/>
            <a:ext cx="1569357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proportion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81600" y="1877786"/>
            <a:ext cx="1569357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 proportions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9479" y="2819400"/>
            <a:ext cx="1569357" cy="609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Confidence interval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00600" y="2815771"/>
            <a:ext cx="1569357" cy="609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Confidence interval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328736" y="2797628"/>
            <a:ext cx="1569357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Hypothesis test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086600" y="2819400"/>
            <a:ext cx="1569357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Hypothesis test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flipH="1">
            <a:off x="2491115" y="1297214"/>
            <a:ext cx="1890385" cy="562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7" idx="0"/>
          </p:cNvCxnSpPr>
          <p:nvPr/>
        </p:nvCxnSpPr>
        <p:spPr>
          <a:xfrm>
            <a:off x="4381500" y="1297214"/>
            <a:ext cx="1584779" cy="5805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2"/>
            <a:endCxn id="8" idx="0"/>
          </p:cNvCxnSpPr>
          <p:nvPr/>
        </p:nvCxnSpPr>
        <p:spPr>
          <a:xfrm flipH="1">
            <a:off x="1074158" y="2240643"/>
            <a:ext cx="1416957" cy="578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2"/>
            <a:endCxn id="10" idx="0"/>
          </p:cNvCxnSpPr>
          <p:nvPr/>
        </p:nvCxnSpPr>
        <p:spPr>
          <a:xfrm>
            <a:off x="2491115" y="2240643"/>
            <a:ext cx="622300" cy="556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2"/>
            <a:endCxn id="9" idx="0"/>
          </p:cNvCxnSpPr>
          <p:nvPr/>
        </p:nvCxnSpPr>
        <p:spPr>
          <a:xfrm flipH="1">
            <a:off x="5585279" y="2258786"/>
            <a:ext cx="381000" cy="556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2"/>
            <a:endCxn id="11" idx="0"/>
          </p:cNvCxnSpPr>
          <p:nvPr/>
        </p:nvCxnSpPr>
        <p:spPr>
          <a:xfrm>
            <a:off x="5966279" y="2258786"/>
            <a:ext cx="1905000" cy="560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822" y="3716060"/>
                <a:ext cx="1856014" cy="13716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Point estimate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𝑆𝐸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̂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1−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2" y="3716060"/>
                <a:ext cx="1856014" cy="1371600"/>
              </a:xfrm>
              <a:prstGeom prst="rect">
                <a:avLst/>
              </a:prstGeom>
              <a:blipFill rotWithShape="1">
                <a:blip r:embed="rId2"/>
                <a:stretch>
                  <a:fillRect t="-4367" r="-7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084614" y="3738638"/>
                <a:ext cx="1894115" cy="198482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Point estimate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algn="ctr"/>
                <a:endParaRPr lang="en-US" i="1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𝑆𝐸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1−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 algn="ctr"/>
                <a:r>
                  <a:rPr lang="en-US" sz="1600" dirty="0" smtClean="0"/>
                  <a:t>(Use the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US" sz="1600" dirty="0" smtClean="0"/>
                  <a:t> from the null hypothesis)</a:t>
                </a:r>
                <a:endParaRPr lang="en-US" sz="16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614" y="3738638"/>
                <a:ext cx="1894115" cy="1984829"/>
              </a:xfrm>
              <a:prstGeom prst="rect">
                <a:avLst/>
              </a:prstGeom>
              <a:blipFill rotWithShape="1">
                <a:blip r:embed="rId3"/>
                <a:stretch>
                  <a:fillRect r="-6667" b="-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114800" y="3733800"/>
                <a:ext cx="2238223" cy="21336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Point estimate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i="1" dirty="0" smtClean="0">
                  <a:latin typeface="Cambria Math"/>
                </a:endParaRPr>
              </a:p>
              <a:p>
                <a:pPr algn="ctr"/>
                <a:endParaRPr lang="en-US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𝑆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𝑢𝑛𝑝𝑜𝑜𝑙𝑒𝑑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i="1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400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1−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1400" i="1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400" i="1">
                                              <a:latin typeface="Cambria Math"/>
                                            </a:rPr>
                                            <m:t>𝑝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14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1−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1400" i="1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400" i="1">
                                              <a:latin typeface="Cambria Math"/>
                                            </a:rPr>
                                            <m:t>𝑝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n-US" sz="1400" dirty="0" smtClean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733800"/>
                <a:ext cx="2238223" cy="21336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477000" y="3730170"/>
                <a:ext cx="2535465" cy="267062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Point estimate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i="1" dirty="0" smtClean="0">
                  <a:latin typeface="Cambria Math"/>
                </a:endParaRPr>
              </a:p>
              <a:p>
                <a:pPr algn="ctr"/>
                <a:endParaRPr lang="en-US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𝑝𝑜𝑜𝑙𝑒𝑑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algn="ctr"/>
                <a:endParaRPr lang="en-US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𝑆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𝑝𝑜𝑜𝑙𝑒𝑑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i="1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4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𝑝𝑜𝑜𝑙𝑒𝑑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𝑝𝑜𝑜𝑙𝑒𝑑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1400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rad>
                    </m:oMath>
                  </m:oMathPara>
                </a14:m>
                <a:endParaRPr lang="en-US" sz="1400" dirty="0" smtClean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730170"/>
                <a:ext cx="2535465" cy="267062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/>
          <p:cNvSpPr/>
          <p:nvPr/>
        </p:nvSpPr>
        <p:spPr>
          <a:xfrm>
            <a:off x="1706436" y="0"/>
            <a:ext cx="2941764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kind of data do I have?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0" idx="2"/>
            <a:endCxn id="4" idx="0"/>
          </p:cNvCxnSpPr>
          <p:nvPr/>
        </p:nvCxnSpPr>
        <p:spPr>
          <a:xfrm flipH="1">
            <a:off x="2019300" y="457200"/>
            <a:ext cx="1158018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2"/>
            <a:endCxn id="5" idx="0"/>
          </p:cNvCxnSpPr>
          <p:nvPr/>
        </p:nvCxnSpPr>
        <p:spPr>
          <a:xfrm>
            <a:off x="3177318" y="457200"/>
            <a:ext cx="1204182" cy="4590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2"/>
            <a:endCxn id="24" idx="0"/>
          </p:cNvCxnSpPr>
          <p:nvPr/>
        </p:nvCxnSpPr>
        <p:spPr>
          <a:xfrm flipH="1">
            <a:off x="930829" y="3429000"/>
            <a:ext cx="143329" cy="287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6" idx="0"/>
          </p:cNvCxnSpPr>
          <p:nvPr/>
        </p:nvCxnSpPr>
        <p:spPr>
          <a:xfrm flipH="1">
            <a:off x="3031672" y="3407228"/>
            <a:ext cx="81744" cy="331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5237337" y="3437870"/>
            <a:ext cx="143329" cy="287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7720087" y="3437870"/>
            <a:ext cx="143329" cy="287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806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914400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Means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33800" y="916214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Proportions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06436" y="1859643"/>
            <a:ext cx="1569357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proportion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81600" y="1877786"/>
            <a:ext cx="1569357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 proportions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9479" y="2819400"/>
            <a:ext cx="1569357" cy="609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Confidence interval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00600" y="2815771"/>
            <a:ext cx="1569357" cy="609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Confidence interval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328736" y="2797628"/>
            <a:ext cx="1569357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Hypothesis test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086600" y="2819400"/>
            <a:ext cx="1569357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Hypothesis test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flipH="1">
            <a:off x="2491115" y="1297214"/>
            <a:ext cx="1890385" cy="562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7" idx="0"/>
          </p:cNvCxnSpPr>
          <p:nvPr/>
        </p:nvCxnSpPr>
        <p:spPr>
          <a:xfrm>
            <a:off x="4381500" y="1297214"/>
            <a:ext cx="1584779" cy="5805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2"/>
            <a:endCxn id="8" idx="0"/>
          </p:cNvCxnSpPr>
          <p:nvPr/>
        </p:nvCxnSpPr>
        <p:spPr>
          <a:xfrm flipH="1">
            <a:off x="1074158" y="2240643"/>
            <a:ext cx="1416957" cy="578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2"/>
            <a:endCxn id="10" idx="0"/>
          </p:cNvCxnSpPr>
          <p:nvPr/>
        </p:nvCxnSpPr>
        <p:spPr>
          <a:xfrm>
            <a:off x="2491115" y="2240643"/>
            <a:ext cx="622300" cy="556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2"/>
            <a:endCxn id="9" idx="0"/>
          </p:cNvCxnSpPr>
          <p:nvPr/>
        </p:nvCxnSpPr>
        <p:spPr>
          <a:xfrm flipH="1">
            <a:off x="5585279" y="2258786"/>
            <a:ext cx="381000" cy="556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2"/>
            <a:endCxn id="11" idx="0"/>
          </p:cNvCxnSpPr>
          <p:nvPr/>
        </p:nvCxnSpPr>
        <p:spPr>
          <a:xfrm>
            <a:off x="5966279" y="2258786"/>
            <a:ext cx="1905000" cy="560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822" y="3716060"/>
                <a:ext cx="1856014" cy="13716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Point estimate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𝑆𝐸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̂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1−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2" y="3716060"/>
                <a:ext cx="1856014" cy="1371600"/>
              </a:xfrm>
              <a:prstGeom prst="rect">
                <a:avLst/>
              </a:prstGeom>
              <a:blipFill rotWithShape="1">
                <a:blip r:embed="rId2"/>
                <a:stretch>
                  <a:fillRect t="-4367" r="-7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084614" y="3738638"/>
                <a:ext cx="1894115" cy="198482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Point estimate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algn="ctr"/>
                <a:endParaRPr lang="en-US" i="1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𝑆𝐸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1−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 algn="ctr"/>
                <a:r>
                  <a:rPr lang="en-US" sz="1600" dirty="0" smtClean="0"/>
                  <a:t>(Use the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US" sz="1600" dirty="0" smtClean="0"/>
                  <a:t> from the null hypothesis)</a:t>
                </a:r>
                <a:endParaRPr lang="en-US" sz="16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614" y="3738638"/>
                <a:ext cx="1894115" cy="1984829"/>
              </a:xfrm>
              <a:prstGeom prst="rect">
                <a:avLst/>
              </a:prstGeom>
              <a:blipFill rotWithShape="1">
                <a:blip r:embed="rId3"/>
                <a:stretch>
                  <a:fillRect r="-6667" b="-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114800" y="3733800"/>
                <a:ext cx="2238223" cy="21336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Point estimate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i="1" dirty="0" smtClean="0">
                  <a:latin typeface="Cambria Math"/>
                </a:endParaRPr>
              </a:p>
              <a:p>
                <a:pPr algn="ctr"/>
                <a:endParaRPr lang="en-US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𝑆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𝑢𝑛𝑝𝑜𝑜𝑙𝑒𝑑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i="1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400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1−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1400" i="1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400" i="1">
                                              <a:latin typeface="Cambria Math"/>
                                            </a:rPr>
                                            <m:t>𝑝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14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1−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1400" i="1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400" i="1">
                                              <a:latin typeface="Cambria Math"/>
                                            </a:rPr>
                                            <m:t>𝑝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n-US" sz="1400" dirty="0" smtClean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733800"/>
                <a:ext cx="2238223" cy="21336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477000" y="3730170"/>
                <a:ext cx="2535465" cy="267062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Point estimate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i="1" dirty="0" smtClean="0">
                  <a:latin typeface="Cambria Math"/>
                </a:endParaRPr>
              </a:p>
              <a:p>
                <a:pPr algn="ctr"/>
                <a:endParaRPr lang="en-US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𝑝𝑜𝑜𝑙𝑒𝑑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algn="ctr"/>
                <a:endParaRPr lang="en-US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𝑆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𝑝𝑜𝑜𝑙𝑒𝑑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i="1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4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𝑝𝑜𝑜𝑙𝑒𝑑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𝑝𝑜𝑜𝑙𝑒𝑑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1400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rad>
                    </m:oMath>
                  </m:oMathPara>
                </a14:m>
                <a:endParaRPr lang="en-US" sz="1400" dirty="0" smtClean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730170"/>
                <a:ext cx="2535465" cy="267062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/>
          <p:cNvSpPr/>
          <p:nvPr/>
        </p:nvSpPr>
        <p:spPr>
          <a:xfrm>
            <a:off x="1706436" y="0"/>
            <a:ext cx="2941764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kind of data do I have?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0" idx="2"/>
            <a:endCxn id="4" idx="0"/>
          </p:cNvCxnSpPr>
          <p:nvPr/>
        </p:nvCxnSpPr>
        <p:spPr>
          <a:xfrm flipH="1">
            <a:off x="2019300" y="457200"/>
            <a:ext cx="1158018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2"/>
            <a:endCxn id="5" idx="0"/>
          </p:cNvCxnSpPr>
          <p:nvPr/>
        </p:nvCxnSpPr>
        <p:spPr>
          <a:xfrm>
            <a:off x="3177318" y="457200"/>
            <a:ext cx="1204182" cy="4590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2"/>
            <a:endCxn id="24" idx="0"/>
          </p:cNvCxnSpPr>
          <p:nvPr/>
        </p:nvCxnSpPr>
        <p:spPr>
          <a:xfrm flipH="1">
            <a:off x="930829" y="3429000"/>
            <a:ext cx="143329" cy="287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6" idx="0"/>
          </p:cNvCxnSpPr>
          <p:nvPr/>
        </p:nvCxnSpPr>
        <p:spPr>
          <a:xfrm flipH="1">
            <a:off x="3031672" y="3407228"/>
            <a:ext cx="81744" cy="331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5237337" y="3437870"/>
            <a:ext cx="143329" cy="287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7720087" y="3437870"/>
            <a:ext cx="143329" cy="287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ular Callout 1"/>
              <p:cNvSpPr/>
              <p:nvPr/>
            </p:nvSpPr>
            <p:spPr>
              <a:xfrm>
                <a:off x="228600" y="5181600"/>
                <a:ext cx="1630236" cy="1447800"/>
              </a:xfrm>
              <a:prstGeom prst="wedgeRectCallout">
                <a:avLst>
                  <a:gd name="adj1" fmla="val -25680"/>
                  <a:gd name="adj2" fmla="val -63816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Why?  Because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dirty="0" smtClean="0"/>
                  <a:t> is my best guess about the population proportion. </a:t>
                </a:r>
                <a:endParaRPr lang="en-US" dirty="0"/>
              </a:p>
            </p:txBody>
          </p:sp>
        </mc:Choice>
        <mc:Fallback xmlns="">
          <p:sp>
            <p:nvSpPr>
              <p:cNvPr id="2" name="Rectangular Callou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181600"/>
                <a:ext cx="1630236" cy="1447800"/>
              </a:xfrm>
              <a:prstGeom prst="wedgeRectCallout">
                <a:avLst>
                  <a:gd name="adj1" fmla="val -25680"/>
                  <a:gd name="adj2" fmla="val -63816"/>
                </a:avLst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ular Callout 28"/>
              <p:cNvSpPr/>
              <p:nvPr/>
            </p:nvSpPr>
            <p:spPr>
              <a:xfrm>
                <a:off x="2149172" y="5740400"/>
                <a:ext cx="2803827" cy="1117600"/>
              </a:xfrm>
              <a:prstGeom prst="wedgeRectCallout">
                <a:avLst>
                  <a:gd name="adj1" fmla="val -25680"/>
                  <a:gd name="adj2" fmla="val -63816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Why?  Because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 smtClean="0"/>
                  <a:t> is my current theory about the population proportion.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dirty="0" smtClean="0"/>
                  <a:t>  is just from my sample.</a:t>
                </a:r>
                <a:endParaRPr lang="en-US" dirty="0"/>
              </a:p>
            </p:txBody>
          </p:sp>
        </mc:Choice>
        <mc:Fallback xmlns="">
          <p:sp>
            <p:nvSpPr>
              <p:cNvPr id="29" name="Rectangular Callout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9172" y="5740400"/>
                <a:ext cx="2803827" cy="1117600"/>
              </a:xfrm>
              <a:prstGeom prst="wedgeRectCallout">
                <a:avLst>
                  <a:gd name="adj1" fmla="val -25680"/>
                  <a:gd name="adj2" fmla="val -63816"/>
                </a:avLst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4464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914400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Means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33800" y="916214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Proportions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06436" y="1859643"/>
            <a:ext cx="1569357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proportion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81600" y="1877786"/>
            <a:ext cx="1569357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 proportions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9479" y="2819400"/>
            <a:ext cx="1569357" cy="609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Confidence interval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00600" y="2815771"/>
            <a:ext cx="1569357" cy="609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Confidence interval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328736" y="2797628"/>
            <a:ext cx="1569357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Hypothesis test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086600" y="2819400"/>
            <a:ext cx="1569357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Hypothesis test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flipH="1">
            <a:off x="2491115" y="1297214"/>
            <a:ext cx="1890385" cy="562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7" idx="0"/>
          </p:cNvCxnSpPr>
          <p:nvPr/>
        </p:nvCxnSpPr>
        <p:spPr>
          <a:xfrm>
            <a:off x="4381500" y="1297214"/>
            <a:ext cx="1584779" cy="5805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2"/>
            <a:endCxn id="8" idx="0"/>
          </p:cNvCxnSpPr>
          <p:nvPr/>
        </p:nvCxnSpPr>
        <p:spPr>
          <a:xfrm flipH="1">
            <a:off x="1074158" y="2240643"/>
            <a:ext cx="1416957" cy="578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2"/>
            <a:endCxn id="10" idx="0"/>
          </p:cNvCxnSpPr>
          <p:nvPr/>
        </p:nvCxnSpPr>
        <p:spPr>
          <a:xfrm>
            <a:off x="2491115" y="2240643"/>
            <a:ext cx="622300" cy="556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2"/>
            <a:endCxn id="9" idx="0"/>
          </p:cNvCxnSpPr>
          <p:nvPr/>
        </p:nvCxnSpPr>
        <p:spPr>
          <a:xfrm flipH="1">
            <a:off x="5585279" y="2258786"/>
            <a:ext cx="381000" cy="556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2"/>
            <a:endCxn id="11" idx="0"/>
          </p:cNvCxnSpPr>
          <p:nvPr/>
        </p:nvCxnSpPr>
        <p:spPr>
          <a:xfrm>
            <a:off x="5966279" y="2258786"/>
            <a:ext cx="1905000" cy="560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822" y="3716060"/>
                <a:ext cx="1856014" cy="13716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Point estimate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𝑆𝐸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̂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1−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2" y="3716060"/>
                <a:ext cx="1856014" cy="1371600"/>
              </a:xfrm>
              <a:prstGeom prst="rect">
                <a:avLst/>
              </a:prstGeom>
              <a:blipFill rotWithShape="1">
                <a:blip r:embed="rId2"/>
                <a:stretch>
                  <a:fillRect t="-4367" r="-7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084614" y="3738638"/>
                <a:ext cx="1894115" cy="198482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Point estimate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algn="ctr"/>
                <a:endParaRPr lang="en-US" i="1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𝑆𝐸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1−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 algn="ctr"/>
                <a:r>
                  <a:rPr lang="en-US" sz="1600" dirty="0" smtClean="0"/>
                  <a:t>(Use the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US" sz="1600" dirty="0" smtClean="0"/>
                  <a:t> from the null hypothesis)</a:t>
                </a:r>
                <a:endParaRPr lang="en-US" sz="16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614" y="3738638"/>
                <a:ext cx="1894115" cy="1984829"/>
              </a:xfrm>
              <a:prstGeom prst="rect">
                <a:avLst/>
              </a:prstGeom>
              <a:blipFill rotWithShape="1">
                <a:blip r:embed="rId3"/>
                <a:stretch>
                  <a:fillRect r="-6667" b="-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114800" y="3733800"/>
                <a:ext cx="2238223" cy="21336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Point estimate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i="1" dirty="0" smtClean="0">
                  <a:latin typeface="Cambria Math"/>
                </a:endParaRPr>
              </a:p>
              <a:p>
                <a:pPr algn="ctr"/>
                <a:endParaRPr lang="en-US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𝑆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𝑢𝑛𝑝𝑜𝑜𝑙𝑒𝑑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i="1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400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1−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1400" i="1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400" i="1">
                                              <a:latin typeface="Cambria Math"/>
                                            </a:rPr>
                                            <m:t>𝑝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14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1−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1400" i="1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400" i="1">
                                              <a:latin typeface="Cambria Math"/>
                                            </a:rPr>
                                            <m:t>𝑝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n-US" sz="1400" dirty="0" smtClean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733800"/>
                <a:ext cx="2238223" cy="21336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477000" y="3730170"/>
                <a:ext cx="2535465" cy="267062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Point estimate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i="1" dirty="0" smtClean="0">
                  <a:latin typeface="Cambria Math"/>
                </a:endParaRPr>
              </a:p>
              <a:p>
                <a:pPr algn="ctr"/>
                <a:endParaRPr lang="en-US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𝑝𝑜𝑜𝑙𝑒𝑑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algn="ctr"/>
                <a:endParaRPr lang="en-US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𝑆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𝑝𝑜𝑜𝑙𝑒𝑑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i="1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4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𝑝𝑜𝑜𝑙𝑒𝑑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𝑝𝑜𝑜𝑙𝑒𝑑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1400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rad>
                    </m:oMath>
                  </m:oMathPara>
                </a14:m>
                <a:endParaRPr lang="en-US" sz="1400" dirty="0" smtClean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730170"/>
                <a:ext cx="2535465" cy="267062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/>
          <p:cNvSpPr/>
          <p:nvPr/>
        </p:nvSpPr>
        <p:spPr>
          <a:xfrm>
            <a:off x="1706436" y="0"/>
            <a:ext cx="2941764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kind of data do I have?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0" idx="2"/>
            <a:endCxn id="4" idx="0"/>
          </p:cNvCxnSpPr>
          <p:nvPr/>
        </p:nvCxnSpPr>
        <p:spPr>
          <a:xfrm flipH="1">
            <a:off x="2019300" y="457200"/>
            <a:ext cx="1158018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2"/>
            <a:endCxn id="5" idx="0"/>
          </p:cNvCxnSpPr>
          <p:nvPr/>
        </p:nvCxnSpPr>
        <p:spPr>
          <a:xfrm>
            <a:off x="3177318" y="457200"/>
            <a:ext cx="1204182" cy="4590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2"/>
            <a:endCxn id="24" idx="0"/>
          </p:cNvCxnSpPr>
          <p:nvPr/>
        </p:nvCxnSpPr>
        <p:spPr>
          <a:xfrm flipH="1">
            <a:off x="930829" y="3429000"/>
            <a:ext cx="143329" cy="287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6" idx="0"/>
          </p:cNvCxnSpPr>
          <p:nvPr/>
        </p:nvCxnSpPr>
        <p:spPr>
          <a:xfrm flipH="1">
            <a:off x="3031672" y="3407228"/>
            <a:ext cx="81744" cy="331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5237337" y="3437870"/>
            <a:ext cx="143329" cy="287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7720087" y="3437870"/>
            <a:ext cx="143329" cy="287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ular Callout 28"/>
          <p:cNvSpPr/>
          <p:nvPr/>
        </p:nvSpPr>
        <p:spPr>
          <a:xfrm>
            <a:off x="2979586" y="5867400"/>
            <a:ext cx="2803827" cy="956734"/>
          </a:xfrm>
          <a:prstGeom prst="wedgeRectCallout">
            <a:avLst>
              <a:gd name="adj1" fmla="val -8367"/>
              <a:gd name="adj2" fmla="val -9162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Why unpooled?  Because I don’t have a theory that the two proportions are equal.</a:t>
            </a:r>
            <a:endParaRPr lang="en-US" dirty="0"/>
          </a:p>
        </p:txBody>
      </p:sp>
      <p:sp>
        <p:nvSpPr>
          <p:cNvPr id="31" name="Rectangular Callout 30"/>
          <p:cNvSpPr/>
          <p:nvPr/>
        </p:nvSpPr>
        <p:spPr>
          <a:xfrm>
            <a:off x="6267905" y="228600"/>
            <a:ext cx="2803827" cy="1671764"/>
          </a:xfrm>
          <a:prstGeom prst="wedgeRectCallout">
            <a:avLst>
              <a:gd name="adj1" fmla="val -20849"/>
              <a:gd name="adj2" fmla="val 20901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Why pooled?  Because my null hypothesis says the two proportions are really the same.  So they should be pooled to find the best estimate for 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2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 recipe for confidence intervals: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8229600" cy="5486400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If </a:t>
                </a:r>
                <a:r>
                  <a:rPr lang="en-US" dirty="0"/>
                  <a:t>we gather data from a study, we can create a one number summary of our data, called a </a:t>
                </a:r>
                <a:r>
                  <a:rPr lang="en-US" b="1" dirty="0"/>
                  <a:t>point estimate</a:t>
                </a:r>
                <a:r>
                  <a:rPr lang="en-US" dirty="0"/>
                  <a:t>.  This could be the sample proportion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dirty="0"/>
                  <a:t>, the sample average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/>
                  <a:t>, or the difference of proportions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or averages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,.</a:t>
                </a:r>
              </a:p>
              <a:p>
                <a:pPr marL="0" indent="0">
                  <a:buNone/>
                </a:pPr>
                <a:r>
                  <a:rPr lang="en-US" dirty="0"/>
                  <a:t>When a point estimate is used to make claims about a wider population, we create a confidence interval around that point estimate</a:t>
                </a:r>
                <a:r>
                  <a:rPr lang="en-US" dirty="0" smtClean="0"/>
                  <a:t>.</a:t>
                </a:r>
                <a:endParaRPr lang="en-US" dirty="0"/>
              </a:p>
              <a:p>
                <a:pPr marL="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𝑝𝑜𝑖𝑛𝑡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𝑒𝑠𝑡𝑖𝑚𝑎𝑡𝑒</m:t>
                      </m:r>
                      <m:r>
                        <a:rPr lang="en-US" i="1">
                          <a:latin typeface="Cambria Math"/>
                        </a:rPr>
                        <m:t> ±</m:t>
                      </m:r>
                      <m:r>
                        <a:rPr lang="en-US" i="1">
                          <a:latin typeface="Cambria Math"/>
                        </a:rPr>
                        <m:t>𝑀𝑎𝑟𝑔𝑖𝑛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𝑜𝑓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𝐸𝑟𝑟𝑜𝑟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𝑝𝑜𝑖𝑛𝑡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𝑒𝑠𝑡𝑖𝑚𝑎𝑡𝑒</m:t>
                      </m:r>
                      <m:r>
                        <a:rPr lang="en-US" i="1">
                          <a:latin typeface="Cambria Math"/>
                        </a:rPr>
                        <m:t> ±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h𝑜𝑤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𝑚𝑎𝑛𝑦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𝑆𝐸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𝑠𝑖𝑧𝑒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𝑜𝑓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𝑆𝐸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𝑝𝑜𝑖𝑛𝑡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𝑒𝑠𝑡𝑖𝑚𝑎𝑡𝑒</m:t>
                      </m:r>
                      <m:r>
                        <a:rPr lang="en-US" i="1">
                          <a:latin typeface="Cambria Math"/>
                        </a:rPr>
                        <m:t>±(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𝑐𝑟𝑖𝑡𝑖𝑐𝑎𝑙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)(</m:t>
                      </m:r>
                      <m:r>
                        <a:rPr lang="en-US" i="1">
                          <a:latin typeface="Cambria Math"/>
                        </a:rPr>
                        <m:t>𝑆𝐸</m:t>
                      </m:r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When we want a 95% confidence interval,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𝑐𝑟𝑖𝑡𝑖𝑐𝑎𝑙</m:t>
                        </m:r>
                      </m:sub>
                    </m:sSub>
                  </m:oMath>
                </a14:m>
                <a:r>
                  <a:rPr lang="en-US" dirty="0"/>
                  <a:t> will typically be 1.96.</a:t>
                </a:r>
              </a:p>
              <a:p>
                <a:r>
                  <a:rPr lang="en-US" dirty="0"/>
                  <a:t>The standard error (SE) is the standard deviation for the sampling distribution.  The formula for this depends on which type of data we have.  (See flow chart)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8229600" cy="5486400"/>
              </a:xfrm>
              <a:blipFill rotWithShape="1">
                <a:blip r:embed="rId2"/>
                <a:stretch>
                  <a:fillRect l="-889" t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8268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 recipe for hypothesis testing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Step </a:t>
                </a:r>
                <a:r>
                  <a:rPr lang="en-US" dirty="0"/>
                  <a:t>1: State the hypotheses</a:t>
                </a:r>
              </a:p>
              <a:p>
                <a:r>
                  <a:rPr lang="en-US" dirty="0"/>
                  <a:t>Step 2: Sampling Distribution</a:t>
                </a:r>
              </a:p>
              <a:p>
                <a:pPr lvl="1"/>
                <a:r>
                  <a:rPr lang="en-US" dirty="0" smtClean="0"/>
                  <a:t>Based </a:t>
                </a:r>
                <a:r>
                  <a:rPr lang="en-US" dirty="0"/>
                  <a:t>on the null hypothesis and the sample size, calculate the SE for your sampling distribution and note the center of your sampling distribution.</a:t>
                </a:r>
              </a:p>
              <a:p>
                <a:r>
                  <a:rPr lang="en-US" dirty="0"/>
                  <a:t>Step 3: Test statistic / p-value</a:t>
                </a:r>
              </a:p>
              <a:p>
                <a:pPr lvl="1"/>
                <a:r>
                  <a:rPr lang="en-US" dirty="0" smtClean="0"/>
                  <a:t>Looking </a:t>
                </a:r>
                <a:r>
                  <a:rPr lang="en-US" dirty="0"/>
                  <a:t>at your sample data, find your test statistic (z-score) </a:t>
                </a:r>
                <a:r>
                  <a:rPr lang="en-US" dirty="0" smtClean="0"/>
                  <a:t>and </a:t>
                </a:r>
                <a:r>
                  <a:rPr lang="en-US" dirty="0"/>
                  <a:t>p-value for your point estimate.  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If </a:t>
                </a:r>
                <a:r>
                  <a:rPr lang="en-US" dirty="0"/>
                  <a:t>you are doing a 2-tailed test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has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≠</m:t>
                    </m:r>
                  </m:oMath>
                </a14:m>
                <a:r>
                  <a:rPr lang="en-US" dirty="0"/>
                  <a:t> in it), then double the results from your </a:t>
                </a:r>
                <a:r>
                  <a:rPr lang="en-US" dirty="0" err="1"/>
                  <a:t>norm.dist</a:t>
                </a:r>
                <a:r>
                  <a:rPr lang="en-US" dirty="0"/>
                  <a:t>() calculation.</a:t>
                </a:r>
              </a:p>
              <a:p>
                <a:r>
                  <a:rPr lang="en-US" dirty="0"/>
                  <a:t>Step 4: Conclusion:  </a:t>
                </a:r>
              </a:p>
              <a:p>
                <a:pPr lvl="1"/>
                <a:r>
                  <a:rPr lang="en-US" dirty="0" smtClean="0"/>
                  <a:t>With </a:t>
                </a:r>
                <a:r>
                  <a:rPr lang="en-US" dirty="0"/>
                  <a:t>a significant level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𝛼</m:t>
                    </m:r>
                    <m:r>
                      <a:rPr lang="en-US" i="1">
                        <a:latin typeface="Cambria Math"/>
                      </a:rPr>
                      <m:t>=0.05</m:t>
                    </m:r>
                  </m:oMath>
                </a14:m>
                <a:r>
                  <a:rPr lang="en-US" dirty="0"/>
                  <a:t>, we can (reject/not reject) the null hypothesis.  In this situation, that means…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1">
                <a:blip r:embed="rId2"/>
                <a:stretch>
                  <a:fillRect l="-1185" t="-2424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883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Teacher note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Build the flow chart on the board, instead of stepping through the following slides on </a:t>
            </a:r>
            <a:r>
              <a:rPr lang="en-US" dirty="0" err="1" smtClean="0">
                <a:solidFill>
                  <a:srgbClr val="00B0F0"/>
                </a:solidFill>
              </a:rPr>
              <a:t>Powerpoint</a:t>
            </a:r>
            <a:r>
              <a:rPr lang="en-US" dirty="0" smtClean="0">
                <a:solidFill>
                  <a:srgbClr val="00B0F0"/>
                </a:solidFill>
              </a:rPr>
              <a:t>.  Ask all students to create their own flowchart for their notes, with all relevant equations.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32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914400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Means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33800" y="916214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Proportions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06436" y="1859643"/>
            <a:ext cx="1569357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proportion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81600" y="1877786"/>
            <a:ext cx="1569357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 proportions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flipH="1">
            <a:off x="2491115" y="1297214"/>
            <a:ext cx="1890385" cy="562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7" idx="0"/>
          </p:cNvCxnSpPr>
          <p:nvPr/>
        </p:nvCxnSpPr>
        <p:spPr>
          <a:xfrm>
            <a:off x="4381500" y="1297214"/>
            <a:ext cx="1584779" cy="5805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2"/>
          </p:cNvCxnSpPr>
          <p:nvPr/>
        </p:nvCxnSpPr>
        <p:spPr>
          <a:xfrm flipH="1">
            <a:off x="1074158" y="2240643"/>
            <a:ext cx="1416957" cy="578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2"/>
          </p:cNvCxnSpPr>
          <p:nvPr/>
        </p:nvCxnSpPr>
        <p:spPr>
          <a:xfrm>
            <a:off x="2491115" y="2240643"/>
            <a:ext cx="622300" cy="556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2"/>
          </p:cNvCxnSpPr>
          <p:nvPr/>
        </p:nvCxnSpPr>
        <p:spPr>
          <a:xfrm flipH="1">
            <a:off x="5585279" y="2258786"/>
            <a:ext cx="381000" cy="556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2"/>
          </p:cNvCxnSpPr>
          <p:nvPr/>
        </p:nvCxnSpPr>
        <p:spPr>
          <a:xfrm>
            <a:off x="5966279" y="2258786"/>
            <a:ext cx="1905000" cy="560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706436" y="0"/>
            <a:ext cx="2941764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kind of data do I have?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0" idx="2"/>
            <a:endCxn id="4" idx="0"/>
          </p:cNvCxnSpPr>
          <p:nvPr/>
        </p:nvCxnSpPr>
        <p:spPr>
          <a:xfrm flipH="1">
            <a:off x="2019300" y="457200"/>
            <a:ext cx="1158018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2"/>
            <a:endCxn id="5" idx="0"/>
          </p:cNvCxnSpPr>
          <p:nvPr/>
        </p:nvCxnSpPr>
        <p:spPr>
          <a:xfrm>
            <a:off x="3177318" y="457200"/>
            <a:ext cx="1204182" cy="4590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705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914400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Means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33800" y="916214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Proportions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06436" y="1859643"/>
            <a:ext cx="1569357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proportion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81600" y="1877786"/>
            <a:ext cx="1569357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 proportions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9479" y="2819400"/>
            <a:ext cx="1569357" cy="609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Confidence interval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00600" y="2815771"/>
            <a:ext cx="1569357" cy="609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Confidence interval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328736" y="2797628"/>
            <a:ext cx="1569357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Hypothesis test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086600" y="2819400"/>
            <a:ext cx="1569357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Hypothesis test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flipH="1">
            <a:off x="2491115" y="1297214"/>
            <a:ext cx="1890385" cy="562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7" idx="0"/>
          </p:cNvCxnSpPr>
          <p:nvPr/>
        </p:nvCxnSpPr>
        <p:spPr>
          <a:xfrm>
            <a:off x="4381500" y="1297214"/>
            <a:ext cx="1584779" cy="5805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2"/>
            <a:endCxn id="8" idx="0"/>
          </p:cNvCxnSpPr>
          <p:nvPr/>
        </p:nvCxnSpPr>
        <p:spPr>
          <a:xfrm flipH="1">
            <a:off x="1074158" y="2240643"/>
            <a:ext cx="1416957" cy="578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2"/>
            <a:endCxn id="10" idx="0"/>
          </p:cNvCxnSpPr>
          <p:nvPr/>
        </p:nvCxnSpPr>
        <p:spPr>
          <a:xfrm>
            <a:off x="2491115" y="2240643"/>
            <a:ext cx="622300" cy="556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2"/>
            <a:endCxn id="9" idx="0"/>
          </p:cNvCxnSpPr>
          <p:nvPr/>
        </p:nvCxnSpPr>
        <p:spPr>
          <a:xfrm flipH="1">
            <a:off x="5585279" y="2258786"/>
            <a:ext cx="381000" cy="556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2"/>
            <a:endCxn id="11" idx="0"/>
          </p:cNvCxnSpPr>
          <p:nvPr/>
        </p:nvCxnSpPr>
        <p:spPr>
          <a:xfrm>
            <a:off x="5966279" y="2258786"/>
            <a:ext cx="1905000" cy="560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706436" y="0"/>
            <a:ext cx="2941764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kind of data do I have?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0" idx="2"/>
            <a:endCxn id="4" idx="0"/>
          </p:cNvCxnSpPr>
          <p:nvPr/>
        </p:nvCxnSpPr>
        <p:spPr>
          <a:xfrm flipH="1">
            <a:off x="2019300" y="457200"/>
            <a:ext cx="1158018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2"/>
            <a:endCxn id="5" idx="0"/>
          </p:cNvCxnSpPr>
          <p:nvPr/>
        </p:nvCxnSpPr>
        <p:spPr>
          <a:xfrm>
            <a:off x="3177318" y="457200"/>
            <a:ext cx="1204182" cy="4590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795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914400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Means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33800" y="916214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Proportions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06436" y="1859643"/>
            <a:ext cx="1569357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proportion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81600" y="1877786"/>
            <a:ext cx="1569357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 proportions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9479" y="2819400"/>
            <a:ext cx="1569357" cy="609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Confidence interval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00600" y="2815771"/>
            <a:ext cx="1569357" cy="609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Confidence interval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328736" y="2797628"/>
            <a:ext cx="1569357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Hypothesis test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086600" y="2819400"/>
            <a:ext cx="1569357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Hypothesis test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flipH="1">
            <a:off x="2491115" y="1297214"/>
            <a:ext cx="1890385" cy="562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7" idx="0"/>
          </p:cNvCxnSpPr>
          <p:nvPr/>
        </p:nvCxnSpPr>
        <p:spPr>
          <a:xfrm>
            <a:off x="4381500" y="1297214"/>
            <a:ext cx="1584779" cy="5805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2"/>
            <a:endCxn id="8" idx="0"/>
          </p:cNvCxnSpPr>
          <p:nvPr/>
        </p:nvCxnSpPr>
        <p:spPr>
          <a:xfrm flipH="1">
            <a:off x="1074158" y="2240643"/>
            <a:ext cx="1416957" cy="578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2"/>
            <a:endCxn id="10" idx="0"/>
          </p:cNvCxnSpPr>
          <p:nvPr/>
        </p:nvCxnSpPr>
        <p:spPr>
          <a:xfrm>
            <a:off x="2491115" y="2240643"/>
            <a:ext cx="622300" cy="556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2"/>
            <a:endCxn id="9" idx="0"/>
          </p:cNvCxnSpPr>
          <p:nvPr/>
        </p:nvCxnSpPr>
        <p:spPr>
          <a:xfrm flipH="1">
            <a:off x="5585279" y="2258786"/>
            <a:ext cx="381000" cy="556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2"/>
            <a:endCxn id="11" idx="0"/>
          </p:cNvCxnSpPr>
          <p:nvPr/>
        </p:nvCxnSpPr>
        <p:spPr>
          <a:xfrm>
            <a:off x="5966279" y="2258786"/>
            <a:ext cx="1905000" cy="560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822" y="3716060"/>
                <a:ext cx="1856014" cy="13716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Point estimate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𝑆𝐸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̂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1−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2" y="3716060"/>
                <a:ext cx="1856014" cy="1371600"/>
              </a:xfrm>
              <a:prstGeom prst="rect">
                <a:avLst/>
              </a:prstGeom>
              <a:blipFill rotWithShape="1">
                <a:blip r:embed="rId2"/>
                <a:stretch>
                  <a:fillRect t="-4367" r="-7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/>
          <p:cNvSpPr/>
          <p:nvPr/>
        </p:nvSpPr>
        <p:spPr>
          <a:xfrm>
            <a:off x="1706436" y="0"/>
            <a:ext cx="2941764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kind of data do I have?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0" idx="2"/>
            <a:endCxn id="4" idx="0"/>
          </p:cNvCxnSpPr>
          <p:nvPr/>
        </p:nvCxnSpPr>
        <p:spPr>
          <a:xfrm flipH="1">
            <a:off x="2019300" y="457200"/>
            <a:ext cx="1158018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2"/>
            <a:endCxn id="5" idx="0"/>
          </p:cNvCxnSpPr>
          <p:nvPr/>
        </p:nvCxnSpPr>
        <p:spPr>
          <a:xfrm>
            <a:off x="3177318" y="457200"/>
            <a:ext cx="1204182" cy="4590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2"/>
            <a:endCxn id="24" idx="0"/>
          </p:cNvCxnSpPr>
          <p:nvPr/>
        </p:nvCxnSpPr>
        <p:spPr>
          <a:xfrm flipH="1">
            <a:off x="930829" y="3429000"/>
            <a:ext cx="143329" cy="287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3031672" y="3407228"/>
            <a:ext cx="81744" cy="331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5237337" y="3437870"/>
            <a:ext cx="143329" cy="287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7720087" y="3437870"/>
            <a:ext cx="143329" cy="287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583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914400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Means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33800" y="916214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Proportions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06436" y="1859643"/>
            <a:ext cx="1569357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proportion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81600" y="1877786"/>
            <a:ext cx="1569357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 proportions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9479" y="2819400"/>
            <a:ext cx="1569357" cy="609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Confidence interval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00600" y="2815771"/>
            <a:ext cx="1569357" cy="609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Confidence interval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328736" y="2797628"/>
            <a:ext cx="1569357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Hypothesis test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086600" y="2819400"/>
            <a:ext cx="1569357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Hypothesis test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flipH="1">
            <a:off x="2491115" y="1297214"/>
            <a:ext cx="1890385" cy="562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7" idx="0"/>
          </p:cNvCxnSpPr>
          <p:nvPr/>
        </p:nvCxnSpPr>
        <p:spPr>
          <a:xfrm>
            <a:off x="4381500" y="1297214"/>
            <a:ext cx="1584779" cy="5805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2"/>
            <a:endCxn id="8" idx="0"/>
          </p:cNvCxnSpPr>
          <p:nvPr/>
        </p:nvCxnSpPr>
        <p:spPr>
          <a:xfrm flipH="1">
            <a:off x="1074158" y="2240643"/>
            <a:ext cx="1416957" cy="578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2"/>
            <a:endCxn id="10" idx="0"/>
          </p:cNvCxnSpPr>
          <p:nvPr/>
        </p:nvCxnSpPr>
        <p:spPr>
          <a:xfrm>
            <a:off x="2491115" y="2240643"/>
            <a:ext cx="622300" cy="556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2"/>
            <a:endCxn id="9" idx="0"/>
          </p:cNvCxnSpPr>
          <p:nvPr/>
        </p:nvCxnSpPr>
        <p:spPr>
          <a:xfrm flipH="1">
            <a:off x="5585279" y="2258786"/>
            <a:ext cx="381000" cy="556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2"/>
            <a:endCxn id="11" idx="0"/>
          </p:cNvCxnSpPr>
          <p:nvPr/>
        </p:nvCxnSpPr>
        <p:spPr>
          <a:xfrm>
            <a:off x="5966279" y="2258786"/>
            <a:ext cx="1905000" cy="560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822" y="3716060"/>
                <a:ext cx="1856014" cy="13716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Point estimate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𝑆𝐸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̂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1−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2" y="3716060"/>
                <a:ext cx="1856014" cy="1371600"/>
              </a:xfrm>
              <a:prstGeom prst="rect">
                <a:avLst/>
              </a:prstGeom>
              <a:blipFill rotWithShape="1">
                <a:blip r:embed="rId2"/>
                <a:stretch>
                  <a:fillRect t="-4367" r="-7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084614" y="3738638"/>
                <a:ext cx="1894115" cy="198482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Point estimate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algn="ctr"/>
                <a:endParaRPr lang="en-US" i="1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𝑆𝐸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1−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 algn="ctr"/>
                <a:r>
                  <a:rPr lang="en-US" sz="1600" dirty="0" smtClean="0"/>
                  <a:t>(Use the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US" sz="1600" dirty="0" smtClean="0"/>
                  <a:t> from the null hypothesis)</a:t>
                </a:r>
                <a:endParaRPr lang="en-US" sz="16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614" y="3738638"/>
                <a:ext cx="1894115" cy="1984829"/>
              </a:xfrm>
              <a:prstGeom prst="rect">
                <a:avLst/>
              </a:prstGeom>
              <a:blipFill rotWithShape="1">
                <a:blip r:embed="rId3"/>
                <a:stretch>
                  <a:fillRect r="-6667" b="-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/>
          <p:cNvSpPr/>
          <p:nvPr/>
        </p:nvSpPr>
        <p:spPr>
          <a:xfrm>
            <a:off x="1706436" y="0"/>
            <a:ext cx="2941764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kind of data do I have?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0" idx="2"/>
            <a:endCxn id="4" idx="0"/>
          </p:cNvCxnSpPr>
          <p:nvPr/>
        </p:nvCxnSpPr>
        <p:spPr>
          <a:xfrm flipH="1">
            <a:off x="2019300" y="457200"/>
            <a:ext cx="1158018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2"/>
            <a:endCxn id="5" idx="0"/>
          </p:cNvCxnSpPr>
          <p:nvPr/>
        </p:nvCxnSpPr>
        <p:spPr>
          <a:xfrm>
            <a:off x="3177318" y="457200"/>
            <a:ext cx="1204182" cy="4590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2"/>
            <a:endCxn id="24" idx="0"/>
          </p:cNvCxnSpPr>
          <p:nvPr/>
        </p:nvCxnSpPr>
        <p:spPr>
          <a:xfrm flipH="1">
            <a:off x="930829" y="3429000"/>
            <a:ext cx="143329" cy="287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6" idx="0"/>
          </p:cNvCxnSpPr>
          <p:nvPr/>
        </p:nvCxnSpPr>
        <p:spPr>
          <a:xfrm flipH="1">
            <a:off x="3031672" y="3407228"/>
            <a:ext cx="81744" cy="331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806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914400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Means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33800" y="916214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Proportions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06436" y="1859643"/>
            <a:ext cx="1569357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proportion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81600" y="1877786"/>
            <a:ext cx="1569357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 proportions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9479" y="2819400"/>
            <a:ext cx="1569357" cy="609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Confidence interval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00600" y="2815771"/>
            <a:ext cx="1569357" cy="609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Confidence interval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328736" y="2797628"/>
            <a:ext cx="1569357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Hypothesis test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086600" y="2819400"/>
            <a:ext cx="1569357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Hypothesis test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flipH="1">
            <a:off x="2491115" y="1297214"/>
            <a:ext cx="1890385" cy="562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7" idx="0"/>
          </p:cNvCxnSpPr>
          <p:nvPr/>
        </p:nvCxnSpPr>
        <p:spPr>
          <a:xfrm>
            <a:off x="4381500" y="1297214"/>
            <a:ext cx="1584779" cy="5805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2"/>
            <a:endCxn id="8" idx="0"/>
          </p:cNvCxnSpPr>
          <p:nvPr/>
        </p:nvCxnSpPr>
        <p:spPr>
          <a:xfrm flipH="1">
            <a:off x="1074158" y="2240643"/>
            <a:ext cx="1416957" cy="578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2"/>
            <a:endCxn id="10" idx="0"/>
          </p:cNvCxnSpPr>
          <p:nvPr/>
        </p:nvCxnSpPr>
        <p:spPr>
          <a:xfrm>
            <a:off x="2491115" y="2240643"/>
            <a:ext cx="622300" cy="556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2"/>
            <a:endCxn id="9" idx="0"/>
          </p:cNvCxnSpPr>
          <p:nvPr/>
        </p:nvCxnSpPr>
        <p:spPr>
          <a:xfrm flipH="1">
            <a:off x="5585279" y="2258786"/>
            <a:ext cx="381000" cy="556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2"/>
            <a:endCxn id="11" idx="0"/>
          </p:cNvCxnSpPr>
          <p:nvPr/>
        </p:nvCxnSpPr>
        <p:spPr>
          <a:xfrm>
            <a:off x="5966279" y="2258786"/>
            <a:ext cx="1905000" cy="560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822" y="3716060"/>
                <a:ext cx="1856014" cy="13716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Point estimate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𝑆𝐸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̂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1−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2" y="3716060"/>
                <a:ext cx="1856014" cy="1371600"/>
              </a:xfrm>
              <a:prstGeom prst="rect">
                <a:avLst/>
              </a:prstGeom>
              <a:blipFill rotWithShape="1">
                <a:blip r:embed="rId2"/>
                <a:stretch>
                  <a:fillRect t="-4367" r="-7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084614" y="3738638"/>
                <a:ext cx="1894115" cy="198482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Point estimate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algn="ctr"/>
                <a:endParaRPr lang="en-US" i="1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𝑆𝐸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1−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 algn="ctr"/>
                <a:r>
                  <a:rPr lang="en-US" sz="1600" dirty="0" smtClean="0"/>
                  <a:t>(Use the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US" sz="1600" dirty="0" smtClean="0"/>
                  <a:t> from the null hypothesis)</a:t>
                </a:r>
                <a:endParaRPr lang="en-US" sz="16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614" y="3738638"/>
                <a:ext cx="1894115" cy="1984829"/>
              </a:xfrm>
              <a:prstGeom prst="rect">
                <a:avLst/>
              </a:prstGeom>
              <a:blipFill rotWithShape="1">
                <a:blip r:embed="rId3"/>
                <a:stretch>
                  <a:fillRect r="-6667" b="-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114800" y="3733800"/>
                <a:ext cx="2238223" cy="21336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Point estimate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i="1" dirty="0" smtClean="0">
                  <a:latin typeface="Cambria Math"/>
                </a:endParaRPr>
              </a:p>
              <a:p>
                <a:pPr algn="ctr"/>
                <a:endParaRPr lang="en-US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𝑆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𝑢𝑛𝑝𝑜𝑜𝑙𝑒𝑑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i="1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400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1−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1400" i="1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400" i="1">
                                              <a:latin typeface="Cambria Math"/>
                                            </a:rPr>
                                            <m:t>𝑝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14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1−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1400" i="1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400" i="1">
                                              <a:latin typeface="Cambria Math"/>
                                            </a:rPr>
                                            <m:t>𝑝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n-US" sz="1400" dirty="0" smtClean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733800"/>
                <a:ext cx="2238223" cy="21336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/>
          <p:cNvSpPr/>
          <p:nvPr/>
        </p:nvSpPr>
        <p:spPr>
          <a:xfrm>
            <a:off x="1706436" y="0"/>
            <a:ext cx="2941764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kind of data do I have?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0" idx="2"/>
            <a:endCxn id="4" idx="0"/>
          </p:cNvCxnSpPr>
          <p:nvPr/>
        </p:nvCxnSpPr>
        <p:spPr>
          <a:xfrm flipH="1">
            <a:off x="2019300" y="457200"/>
            <a:ext cx="1158018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2"/>
            <a:endCxn id="5" idx="0"/>
          </p:cNvCxnSpPr>
          <p:nvPr/>
        </p:nvCxnSpPr>
        <p:spPr>
          <a:xfrm>
            <a:off x="3177318" y="457200"/>
            <a:ext cx="1204182" cy="4590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2"/>
            <a:endCxn id="24" idx="0"/>
          </p:cNvCxnSpPr>
          <p:nvPr/>
        </p:nvCxnSpPr>
        <p:spPr>
          <a:xfrm flipH="1">
            <a:off x="930829" y="3429000"/>
            <a:ext cx="143329" cy="287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6" idx="0"/>
          </p:cNvCxnSpPr>
          <p:nvPr/>
        </p:nvCxnSpPr>
        <p:spPr>
          <a:xfrm flipH="1">
            <a:off x="3031672" y="3407228"/>
            <a:ext cx="81744" cy="331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5237337" y="3437870"/>
            <a:ext cx="143329" cy="287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7720087" y="3437870"/>
            <a:ext cx="143329" cy="287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806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1205</Words>
  <Application>Microsoft Office PowerPoint</Application>
  <PresentationFormat>On-screen Show (4:3)</PresentationFormat>
  <Paragraphs>166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MA 207 Reviewing 1 and 2 proportion problems</vt:lpstr>
      <vt:lpstr>A recipe for confidence intervals:</vt:lpstr>
      <vt:lpstr>A recipe for hypothesis testing</vt:lpstr>
      <vt:lpstr>Teacher note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Carroll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Fasteen, Jodi</dc:creator>
  <cp:lastModifiedBy>Cline, Kelly</cp:lastModifiedBy>
  <cp:revision>4</cp:revision>
  <dcterms:created xsi:type="dcterms:W3CDTF">2017-03-16T21:37:59Z</dcterms:created>
  <dcterms:modified xsi:type="dcterms:W3CDTF">2017-05-23T20:28:30Z</dcterms:modified>
</cp:coreProperties>
</file>